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9" r:id="rId5"/>
    <p:sldId id="258" r:id="rId6"/>
    <p:sldId id="270" r:id="rId7"/>
    <p:sldId id="259" r:id="rId8"/>
    <p:sldId id="260" r:id="rId9"/>
    <p:sldId id="262" r:id="rId10"/>
    <p:sldId id="263" r:id="rId11"/>
    <p:sldId id="264" r:id="rId12"/>
    <p:sldId id="272" r:id="rId13"/>
    <p:sldId id="265" r:id="rId14"/>
    <p:sldId id="266" r:id="rId15"/>
    <p:sldId id="273" r:id="rId1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17F24B-02A2-4950-8882-ABAB60421006}">
          <p14:sldIdLst>
            <p14:sldId id="256"/>
            <p14:sldId id="257"/>
            <p14:sldId id="267"/>
            <p14:sldId id="269"/>
            <p14:sldId id="258"/>
            <p14:sldId id="270"/>
          </p14:sldIdLst>
        </p14:section>
        <p14:section name="Untitled Section" id="{C9CF340E-FA36-4D85-911C-E290D96DD78D}">
          <p14:sldIdLst>
            <p14:sldId id="259"/>
            <p14:sldId id="260"/>
            <p14:sldId id="262"/>
            <p14:sldId id="263"/>
            <p14:sldId id="264"/>
            <p14:sldId id="272"/>
            <p14:sldId id="265"/>
            <p14:sldId id="266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5" autoAdjust="0"/>
    <p:restoredTop sz="94660"/>
  </p:normalViewPr>
  <p:slideViewPr>
    <p:cSldViewPr showGuides="1">
      <p:cViewPr varScale="1">
        <p:scale>
          <a:sx n="68" d="100"/>
          <a:sy n="68" d="100"/>
        </p:scale>
        <p:origin x="1232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F03A36-411A-4788-B99A-527BC32C574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D510BCC-B4A1-48CF-A65D-03D1FAF7813C}">
      <dgm:prSet phldrT="[Text]"/>
      <dgm:spPr/>
      <dgm:t>
        <a:bodyPr/>
        <a:lstStyle/>
        <a:p>
          <a:r>
            <a:rPr lang="en-US" dirty="0" err="1"/>
            <a:t>Instru</a:t>
          </a:r>
          <a:r>
            <a:rPr lang="ro-RO" dirty="0" err="1"/>
            <a:t>ire</a:t>
          </a:r>
          <a:endParaRPr lang="en-GB" dirty="0"/>
        </a:p>
      </dgm:t>
    </dgm:pt>
    <dgm:pt modelId="{0B32F657-5562-499A-8131-43C0E488665C}" type="parTrans" cxnId="{F5B54C7A-9F2F-4821-9B07-3715A66FF48E}">
      <dgm:prSet/>
      <dgm:spPr/>
      <dgm:t>
        <a:bodyPr/>
        <a:lstStyle/>
        <a:p>
          <a:endParaRPr lang="en-GB"/>
        </a:p>
      </dgm:t>
    </dgm:pt>
    <dgm:pt modelId="{1EF1B28E-1FAC-4350-8E22-D859672C6216}" type="sibTrans" cxnId="{F5B54C7A-9F2F-4821-9B07-3715A66FF48E}">
      <dgm:prSet/>
      <dgm:spPr/>
      <dgm:t>
        <a:bodyPr/>
        <a:lstStyle/>
        <a:p>
          <a:endParaRPr lang="en-GB"/>
        </a:p>
      </dgm:t>
    </dgm:pt>
    <dgm:pt modelId="{F12F8B0A-FFC3-4864-9EA4-98BF3413F709}">
      <dgm:prSet phldrT="[Text]"/>
      <dgm:spPr/>
      <dgm:t>
        <a:bodyPr/>
        <a:lstStyle/>
        <a:p>
          <a:r>
            <a:rPr lang="ro-RO" dirty="0"/>
            <a:t>Abilități</a:t>
          </a:r>
          <a:endParaRPr lang="en-GB" dirty="0"/>
        </a:p>
      </dgm:t>
    </dgm:pt>
    <dgm:pt modelId="{FA2763D4-4D6D-4432-AECD-544E925F17C4}" type="parTrans" cxnId="{0B59F2EE-D94E-42C8-9FFE-37E020AB4462}">
      <dgm:prSet/>
      <dgm:spPr/>
      <dgm:t>
        <a:bodyPr/>
        <a:lstStyle/>
        <a:p>
          <a:endParaRPr lang="en-GB"/>
        </a:p>
      </dgm:t>
    </dgm:pt>
    <dgm:pt modelId="{987A0A3A-2699-4129-8505-4B18703852CC}" type="sibTrans" cxnId="{0B59F2EE-D94E-42C8-9FFE-37E020AB4462}">
      <dgm:prSet/>
      <dgm:spPr/>
      <dgm:t>
        <a:bodyPr/>
        <a:lstStyle/>
        <a:p>
          <a:endParaRPr lang="en-GB"/>
        </a:p>
      </dgm:t>
    </dgm:pt>
    <dgm:pt modelId="{FECFB3F8-F97F-4252-BBCB-1A5164FD686D}">
      <dgm:prSet phldrT="[Text]"/>
      <dgm:spPr/>
      <dgm:t>
        <a:bodyPr/>
        <a:lstStyle/>
        <a:p>
          <a:r>
            <a:rPr lang="ro-RO" dirty="0"/>
            <a:t>Colectarea datelor</a:t>
          </a:r>
          <a:endParaRPr lang="en-GB" dirty="0"/>
        </a:p>
      </dgm:t>
    </dgm:pt>
    <dgm:pt modelId="{40444778-D730-4BF0-9DCD-FEAE0A1D156A}" type="parTrans" cxnId="{8487F029-7BB3-45A9-AD3F-69A009A55C2B}">
      <dgm:prSet/>
      <dgm:spPr/>
      <dgm:t>
        <a:bodyPr/>
        <a:lstStyle/>
        <a:p>
          <a:endParaRPr lang="en-GB"/>
        </a:p>
      </dgm:t>
    </dgm:pt>
    <dgm:pt modelId="{FAA6496A-C996-49F7-8B72-40A6B7F0BB4F}" type="sibTrans" cxnId="{8487F029-7BB3-45A9-AD3F-69A009A55C2B}">
      <dgm:prSet/>
      <dgm:spPr/>
      <dgm:t>
        <a:bodyPr/>
        <a:lstStyle/>
        <a:p>
          <a:endParaRPr lang="en-GB"/>
        </a:p>
      </dgm:t>
    </dgm:pt>
    <dgm:pt modelId="{8FC74316-10C2-441C-AF6B-5F96B88DBD41}" type="pres">
      <dgm:prSet presAssocID="{FDF03A36-411A-4788-B99A-527BC32C5743}" presName="Name0" presStyleCnt="0">
        <dgm:presLayoutVars>
          <dgm:dir/>
          <dgm:animLvl val="lvl"/>
          <dgm:resizeHandles val="exact"/>
        </dgm:presLayoutVars>
      </dgm:prSet>
      <dgm:spPr/>
    </dgm:pt>
    <dgm:pt modelId="{109CB216-CD29-43CB-AE3C-573FAB7320B3}" type="pres">
      <dgm:prSet presAssocID="{6D510BCC-B4A1-48CF-A65D-03D1FAF7813C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52AA7FC-5DD4-4E37-9F9F-DCCFA061F4FA}" type="pres">
      <dgm:prSet presAssocID="{1EF1B28E-1FAC-4350-8E22-D859672C6216}" presName="parTxOnlySpace" presStyleCnt="0"/>
      <dgm:spPr/>
    </dgm:pt>
    <dgm:pt modelId="{A416F32E-73A4-4588-AB46-D0756ECABB08}" type="pres">
      <dgm:prSet presAssocID="{F12F8B0A-FFC3-4864-9EA4-98BF3413F709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9134959-A256-42F1-98F8-1707192B0B47}" type="pres">
      <dgm:prSet presAssocID="{987A0A3A-2699-4129-8505-4B18703852CC}" presName="parTxOnlySpace" presStyleCnt="0"/>
      <dgm:spPr/>
    </dgm:pt>
    <dgm:pt modelId="{1461240D-B976-40EF-9B5E-9303E0DDB34F}" type="pres">
      <dgm:prSet presAssocID="{FECFB3F8-F97F-4252-BBCB-1A5164FD686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A75E611-16C5-4F71-8E5A-80955AF939A0}" type="presOf" srcId="{FDF03A36-411A-4788-B99A-527BC32C5743}" destId="{8FC74316-10C2-441C-AF6B-5F96B88DBD41}" srcOrd="0" destOrd="0" presId="urn:microsoft.com/office/officeart/2005/8/layout/chevron1"/>
    <dgm:cxn modelId="{8487F029-7BB3-45A9-AD3F-69A009A55C2B}" srcId="{FDF03A36-411A-4788-B99A-527BC32C5743}" destId="{FECFB3F8-F97F-4252-BBCB-1A5164FD686D}" srcOrd="2" destOrd="0" parTransId="{40444778-D730-4BF0-9DCD-FEAE0A1D156A}" sibTransId="{FAA6496A-C996-49F7-8B72-40A6B7F0BB4F}"/>
    <dgm:cxn modelId="{90759A6D-3EA3-473A-B203-6C8EF40A94BB}" type="presOf" srcId="{FECFB3F8-F97F-4252-BBCB-1A5164FD686D}" destId="{1461240D-B976-40EF-9B5E-9303E0DDB34F}" srcOrd="0" destOrd="0" presId="urn:microsoft.com/office/officeart/2005/8/layout/chevron1"/>
    <dgm:cxn modelId="{F5B54C7A-9F2F-4821-9B07-3715A66FF48E}" srcId="{FDF03A36-411A-4788-B99A-527BC32C5743}" destId="{6D510BCC-B4A1-48CF-A65D-03D1FAF7813C}" srcOrd="0" destOrd="0" parTransId="{0B32F657-5562-499A-8131-43C0E488665C}" sibTransId="{1EF1B28E-1FAC-4350-8E22-D859672C6216}"/>
    <dgm:cxn modelId="{499C427D-C5BC-4201-B006-5E909C37508B}" type="presOf" srcId="{F12F8B0A-FFC3-4864-9EA4-98BF3413F709}" destId="{A416F32E-73A4-4588-AB46-D0756ECABB08}" srcOrd="0" destOrd="0" presId="urn:microsoft.com/office/officeart/2005/8/layout/chevron1"/>
    <dgm:cxn modelId="{F8B1ECE1-FD92-4EBF-BD89-37A82CD7FD1C}" type="presOf" srcId="{6D510BCC-B4A1-48CF-A65D-03D1FAF7813C}" destId="{109CB216-CD29-43CB-AE3C-573FAB7320B3}" srcOrd="0" destOrd="0" presId="urn:microsoft.com/office/officeart/2005/8/layout/chevron1"/>
    <dgm:cxn modelId="{0B59F2EE-D94E-42C8-9FFE-37E020AB4462}" srcId="{FDF03A36-411A-4788-B99A-527BC32C5743}" destId="{F12F8B0A-FFC3-4864-9EA4-98BF3413F709}" srcOrd="1" destOrd="0" parTransId="{FA2763D4-4D6D-4432-AECD-544E925F17C4}" sibTransId="{987A0A3A-2699-4129-8505-4B18703852CC}"/>
    <dgm:cxn modelId="{723B486B-FAD0-4663-BD37-8262D2F4FC37}" type="presParOf" srcId="{8FC74316-10C2-441C-AF6B-5F96B88DBD41}" destId="{109CB216-CD29-43CB-AE3C-573FAB7320B3}" srcOrd="0" destOrd="0" presId="urn:microsoft.com/office/officeart/2005/8/layout/chevron1"/>
    <dgm:cxn modelId="{19C41BE2-82AF-4677-B8D4-4B94812C2F2B}" type="presParOf" srcId="{8FC74316-10C2-441C-AF6B-5F96B88DBD41}" destId="{252AA7FC-5DD4-4E37-9F9F-DCCFA061F4FA}" srcOrd="1" destOrd="0" presId="urn:microsoft.com/office/officeart/2005/8/layout/chevron1"/>
    <dgm:cxn modelId="{F766D034-CAE2-40AF-867A-CBE686AB20B3}" type="presParOf" srcId="{8FC74316-10C2-441C-AF6B-5F96B88DBD41}" destId="{A416F32E-73A4-4588-AB46-D0756ECABB08}" srcOrd="2" destOrd="0" presId="urn:microsoft.com/office/officeart/2005/8/layout/chevron1"/>
    <dgm:cxn modelId="{6EE51CC4-E1DE-4C63-B24F-D6786FB7D227}" type="presParOf" srcId="{8FC74316-10C2-441C-AF6B-5F96B88DBD41}" destId="{B9134959-A256-42F1-98F8-1707192B0B47}" srcOrd="3" destOrd="0" presId="urn:microsoft.com/office/officeart/2005/8/layout/chevron1"/>
    <dgm:cxn modelId="{FAE4D2B9-EC6B-4A17-B797-59469BBF88B7}" type="presParOf" srcId="{8FC74316-10C2-441C-AF6B-5F96B88DBD41}" destId="{1461240D-B976-40EF-9B5E-9303E0DDB34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315AB7-D45B-4A28-AEFF-52FE590828E8}" type="doc">
      <dgm:prSet loTypeId="urn:microsoft.com/office/officeart/2005/8/layout/hProcess10" loCatId="pictur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B453E448-9A23-4C90-904A-DF6F4296F76F}">
      <dgm:prSet phldrT="[Text]"/>
      <dgm:spPr>
        <a:ln>
          <a:noFill/>
        </a:ln>
      </dgm:spPr>
      <dgm:t>
        <a:bodyPr/>
        <a:lstStyle/>
        <a:p>
          <a:r>
            <a:rPr lang="ro-RO" dirty="0"/>
            <a:t>Înregistrare</a:t>
          </a:r>
          <a:endParaRPr lang="en-GB" dirty="0"/>
        </a:p>
      </dgm:t>
    </dgm:pt>
    <dgm:pt modelId="{39E7C1D6-C31E-4D5F-AAFB-34D92072A8DD}" type="parTrans" cxnId="{37F4648A-0453-43A1-A825-B9C3A98D30E6}">
      <dgm:prSet/>
      <dgm:spPr/>
      <dgm:t>
        <a:bodyPr/>
        <a:lstStyle/>
        <a:p>
          <a:endParaRPr lang="en-GB"/>
        </a:p>
      </dgm:t>
    </dgm:pt>
    <dgm:pt modelId="{67103D4D-9F04-4FD9-A3AA-B04D5B0BD6EC}" type="sibTrans" cxnId="{37F4648A-0453-43A1-A825-B9C3A98D30E6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1950190F-3D0E-45A7-9C21-4B1B3DBFD3E4}">
      <dgm:prSet phldrT="[Text]"/>
      <dgm:spPr>
        <a:ln>
          <a:noFill/>
        </a:ln>
      </dgm:spPr>
      <dgm:t>
        <a:bodyPr/>
        <a:lstStyle/>
        <a:p>
          <a:r>
            <a:rPr lang="en-US" dirty="0" err="1"/>
            <a:t>Proces</a:t>
          </a:r>
          <a:r>
            <a:rPr lang="ro-RO" dirty="0"/>
            <a:t>are</a:t>
          </a:r>
          <a:r>
            <a:rPr lang="en-US" dirty="0"/>
            <a:t> &amp; anal</a:t>
          </a:r>
          <a:r>
            <a:rPr lang="ro-RO" dirty="0" err="1"/>
            <a:t>iză</a:t>
          </a:r>
          <a:endParaRPr lang="en-GB" dirty="0"/>
        </a:p>
      </dgm:t>
    </dgm:pt>
    <dgm:pt modelId="{1285D17D-CDCB-41A7-A313-838A1CCA69C4}" type="sibTrans" cxnId="{32F7B0E4-75B9-4DC9-B9C8-2E25BA61B68F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6AF8DFF5-8EC5-4FEE-827A-B867C16A7926}" type="parTrans" cxnId="{32F7B0E4-75B9-4DC9-B9C8-2E25BA61B68F}">
      <dgm:prSet/>
      <dgm:spPr/>
      <dgm:t>
        <a:bodyPr/>
        <a:lstStyle/>
        <a:p>
          <a:endParaRPr lang="en-GB"/>
        </a:p>
      </dgm:t>
    </dgm:pt>
    <dgm:pt modelId="{1220868F-69F3-4279-AC32-719EFCB98EA4}">
      <dgm:prSet phldrT="[Text]"/>
      <dgm:spPr>
        <a:ln>
          <a:noFill/>
        </a:ln>
      </dgm:spPr>
      <dgm:t>
        <a:bodyPr/>
        <a:lstStyle/>
        <a:p>
          <a:r>
            <a:rPr lang="ro-RO" dirty="0"/>
            <a:t>Distribuția </a:t>
          </a:r>
          <a:r>
            <a:rPr lang="en-US" dirty="0"/>
            <a:t> </a:t>
          </a:r>
          <a:r>
            <a:rPr lang="en-US" dirty="0" err="1"/>
            <a:t>dat</a:t>
          </a:r>
          <a:r>
            <a:rPr lang="ro-RO" dirty="0" err="1"/>
            <a:t>elor</a:t>
          </a:r>
          <a:endParaRPr lang="en-GB" dirty="0"/>
        </a:p>
      </dgm:t>
    </dgm:pt>
    <dgm:pt modelId="{45A779F1-C7F7-4CE7-9C96-8335A68C0EB1}" type="sibTrans" cxnId="{D43ED210-1A16-4439-8AF1-B38B97B44802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D61E9653-32E5-4B30-B541-3CBFB9040059}" type="parTrans" cxnId="{D43ED210-1A16-4439-8AF1-B38B97B44802}">
      <dgm:prSet/>
      <dgm:spPr/>
      <dgm:t>
        <a:bodyPr/>
        <a:lstStyle/>
        <a:p>
          <a:endParaRPr lang="en-GB"/>
        </a:p>
      </dgm:t>
    </dgm:pt>
    <dgm:pt modelId="{E4779FA3-B818-4C79-8E11-73DA8678C7F6}">
      <dgm:prSet/>
      <dgm:spPr>
        <a:ln>
          <a:noFill/>
        </a:ln>
      </dgm:spPr>
      <dgm:t>
        <a:bodyPr/>
        <a:lstStyle/>
        <a:p>
          <a:r>
            <a:rPr lang="ro-RO" dirty="0"/>
            <a:t>Utilizarea </a:t>
          </a:r>
          <a:r>
            <a:rPr lang="en-US" dirty="0" err="1"/>
            <a:t>informa</a:t>
          </a:r>
          <a:r>
            <a:rPr lang="ro-RO" dirty="0" err="1"/>
            <a:t>țiilor</a:t>
          </a:r>
          <a:endParaRPr lang="en-GB" dirty="0"/>
        </a:p>
      </dgm:t>
    </dgm:pt>
    <dgm:pt modelId="{16E58760-0E61-41BC-BF1B-8A28F90D25E2}" type="sibTrans" cxnId="{B7FE0ACD-4606-4B7A-8933-31F9468B4408}">
      <dgm:prSet/>
      <dgm:spPr/>
      <dgm:t>
        <a:bodyPr/>
        <a:lstStyle/>
        <a:p>
          <a:endParaRPr lang="en-GB"/>
        </a:p>
      </dgm:t>
    </dgm:pt>
    <dgm:pt modelId="{D459D59E-68E5-4655-97B9-B222C8139A05}" type="parTrans" cxnId="{B7FE0ACD-4606-4B7A-8933-31F9468B4408}">
      <dgm:prSet/>
      <dgm:spPr/>
      <dgm:t>
        <a:bodyPr/>
        <a:lstStyle/>
        <a:p>
          <a:endParaRPr lang="en-GB"/>
        </a:p>
      </dgm:t>
    </dgm:pt>
    <dgm:pt modelId="{6C154420-5326-42E6-A492-90F3D2DF411A}" type="pres">
      <dgm:prSet presAssocID="{59315AB7-D45B-4A28-AEFF-52FE590828E8}" presName="Name0" presStyleCnt="0">
        <dgm:presLayoutVars>
          <dgm:dir/>
          <dgm:resizeHandles val="exact"/>
        </dgm:presLayoutVars>
      </dgm:prSet>
      <dgm:spPr/>
    </dgm:pt>
    <dgm:pt modelId="{9DF87920-85AB-4D06-96A3-A1D08AA22F84}" type="pres">
      <dgm:prSet presAssocID="{B453E448-9A23-4C90-904A-DF6F4296F76F}" presName="composite" presStyleCnt="0"/>
      <dgm:spPr/>
    </dgm:pt>
    <dgm:pt modelId="{AC2BC8CB-F3A4-4C74-85CA-622D232DFF8E}" type="pres">
      <dgm:prSet presAssocID="{B453E448-9A23-4C90-904A-DF6F4296F76F}" presName="imagSh" presStyleLbl="bgImgPlace1" presStyleIdx="0" presStyleCnt="4" custLinFactNeighborX="-1513" custLinFactNeighborY="-225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"/>
        </a:ext>
      </dgm:extLst>
    </dgm:pt>
    <dgm:pt modelId="{891A9846-42A1-4817-BB66-42D2B5E7D8CE}" type="pres">
      <dgm:prSet presAssocID="{B453E448-9A23-4C90-904A-DF6F4296F76F}" presName="txNode" presStyleLbl="node1" presStyleIdx="0" presStyleCnt="4" custScaleX="106489" custScaleY="56817" custLinFactNeighborX="3029" custLinFactNeighborY="24057">
        <dgm:presLayoutVars>
          <dgm:bulletEnabled val="1"/>
        </dgm:presLayoutVars>
      </dgm:prSet>
      <dgm:spPr/>
    </dgm:pt>
    <dgm:pt modelId="{AEBB4462-666D-424B-976D-BF78744F7CCD}" type="pres">
      <dgm:prSet presAssocID="{67103D4D-9F04-4FD9-A3AA-B04D5B0BD6EC}" presName="sibTrans" presStyleLbl="sibTrans2D1" presStyleIdx="0" presStyleCnt="3"/>
      <dgm:spPr/>
    </dgm:pt>
    <dgm:pt modelId="{66E30352-4684-4062-BAC9-AE812B5E2CDD}" type="pres">
      <dgm:prSet presAssocID="{67103D4D-9F04-4FD9-A3AA-B04D5B0BD6EC}" presName="connTx" presStyleLbl="sibTrans2D1" presStyleIdx="0" presStyleCnt="3"/>
      <dgm:spPr/>
    </dgm:pt>
    <dgm:pt modelId="{7F9A6623-2E55-4C05-B14D-863538B27C55}" type="pres">
      <dgm:prSet presAssocID="{1220868F-69F3-4279-AC32-719EFCB98EA4}" presName="composite" presStyleCnt="0"/>
      <dgm:spPr/>
    </dgm:pt>
    <dgm:pt modelId="{6884FE24-D806-4FEC-AC77-3291DD04B6D4}" type="pres">
      <dgm:prSet presAssocID="{1220868F-69F3-4279-AC32-719EFCB98EA4}" presName="imagSh" presStyleLbl="bgImgPlace1" presStyleIdx="1" presStyleCnt="4" custLinFactNeighborX="-1513" custLinFactNeighborY="-225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6CFBE9EB-E326-4A65-957C-6BF48B247989}" type="pres">
      <dgm:prSet presAssocID="{1220868F-69F3-4279-AC32-719EFCB98EA4}" presName="txNode" presStyleLbl="node1" presStyleIdx="1" presStyleCnt="4" custScaleX="106489" custScaleY="56817" custLinFactNeighborX="0" custLinFactNeighborY="24057">
        <dgm:presLayoutVars>
          <dgm:bulletEnabled val="1"/>
        </dgm:presLayoutVars>
      </dgm:prSet>
      <dgm:spPr/>
    </dgm:pt>
    <dgm:pt modelId="{395EBC80-3245-47AA-BBEB-FF61D4B86698}" type="pres">
      <dgm:prSet presAssocID="{45A779F1-C7F7-4CE7-9C96-8335A68C0EB1}" presName="sibTrans" presStyleLbl="sibTrans2D1" presStyleIdx="1" presStyleCnt="3"/>
      <dgm:spPr/>
    </dgm:pt>
    <dgm:pt modelId="{AD4600B1-95F5-4CDC-A4C6-D2A27EB62087}" type="pres">
      <dgm:prSet presAssocID="{45A779F1-C7F7-4CE7-9C96-8335A68C0EB1}" presName="connTx" presStyleLbl="sibTrans2D1" presStyleIdx="1" presStyleCnt="3"/>
      <dgm:spPr/>
    </dgm:pt>
    <dgm:pt modelId="{6E215C99-6669-42D3-B4FB-4F8BE29903B5}" type="pres">
      <dgm:prSet presAssocID="{1950190F-3D0E-45A7-9C21-4B1B3DBFD3E4}" presName="composite" presStyleCnt="0"/>
      <dgm:spPr/>
    </dgm:pt>
    <dgm:pt modelId="{3ACBAF7F-C547-4A81-9DB6-6C89BB9A159F}" type="pres">
      <dgm:prSet presAssocID="{1950190F-3D0E-45A7-9C21-4B1B3DBFD3E4}" presName="imagSh" presStyleLbl="bgImgPlace1" presStyleIdx="2" presStyleCnt="4" custLinFactNeighborX="-1391" custLinFactNeighborY="-470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yncing cloud"/>
        </a:ext>
      </dgm:extLst>
    </dgm:pt>
    <dgm:pt modelId="{C31FB12B-51E4-488C-AFFF-DC3299358063}" type="pres">
      <dgm:prSet presAssocID="{1950190F-3D0E-45A7-9C21-4B1B3DBFD3E4}" presName="txNode" presStyleLbl="node1" presStyleIdx="2" presStyleCnt="4" custScaleX="106489" custScaleY="56817" custLinFactNeighborX="0" custLinFactNeighborY="24057">
        <dgm:presLayoutVars>
          <dgm:bulletEnabled val="1"/>
        </dgm:presLayoutVars>
      </dgm:prSet>
      <dgm:spPr/>
    </dgm:pt>
    <dgm:pt modelId="{A25C241D-16B2-442A-A51F-E7A829B31DC2}" type="pres">
      <dgm:prSet presAssocID="{1285D17D-CDCB-41A7-A313-838A1CCA69C4}" presName="sibTrans" presStyleLbl="sibTrans2D1" presStyleIdx="2" presStyleCnt="3"/>
      <dgm:spPr/>
    </dgm:pt>
    <dgm:pt modelId="{9A0CED37-27CE-4429-BEC1-330CA578FCA2}" type="pres">
      <dgm:prSet presAssocID="{1285D17D-CDCB-41A7-A313-838A1CCA69C4}" presName="connTx" presStyleLbl="sibTrans2D1" presStyleIdx="2" presStyleCnt="3"/>
      <dgm:spPr/>
    </dgm:pt>
    <dgm:pt modelId="{59919840-50B8-4A40-A239-A2C0F77A478F}" type="pres">
      <dgm:prSet presAssocID="{E4779FA3-B818-4C79-8E11-73DA8678C7F6}" presName="composite" presStyleCnt="0"/>
      <dgm:spPr/>
    </dgm:pt>
    <dgm:pt modelId="{8F07CC20-B126-4660-A36C-3C29D4A5A864}" type="pres">
      <dgm:prSet presAssocID="{E4779FA3-B818-4C79-8E11-73DA8678C7F6}" presName="imagSh" presStyleLbl="bgImgPlace1" presStyleIdx="3" presStyleCnt="4" custLinFactNeighborX="-1391" custLinFactNeighborY="-470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search"/>
        </a:ext>
      </dgm:extLst>
    </dgm:pt>
    <dgm:pt modelId="{D85B750B-A0B9-4BF8-830E-F896EFA20C55}" type="pres">
      <dgm:prSet presAssocID="{E4779FA3-B818-4C79-8E11-73DA8678C7F6}" presName="txNode" presStyleLbl="node1" presStyleIdx="3" presStyleCnt="4" custScaleX="106489" custScaleY="56817" custLinFactNeighborX="-6461" custLinFactNeighborY="24057">
        <dgm:presLayoutVars>
          <dgm:bulletEnabled val="1"/>
        </dgm:presLayoutVars>
      </dgm:prSet>
      <dgm:spPr/>
    </dgm:pt>
  </dgm:ptLst>
  <dgm:cxnLst>
    <dgm:cxn modelId="{B1C42B10-0EB2-4BEE-A946-BF5FDE52E053}" type="presOf" srcId="{67103D4D-9F04-4FD9-A3AA-B04D5B0BD6EC}" destId="{AEBB4462-666D-424B-976D-BF78744F7CCD}" srcOrd="0" destOrd="0" presId="urn:microsoft.com/office/officeart/2005/8/layout/hProcess10"/>
    <dgm:cxn modelId="{D43ED210-1A16-4439-8AF1-B38B97B44802}" srcId="{59315AB7-D45B-4A28-AEFF-52FE590828E8}" destId="{1220868F-69F3-4279-AC32-719EFCB98EA4}" srcOrd="1" destOrd="0" parTransId="{D61E9653-32E5-4B30-B541-3CBFB9040059}" sibTransId="{45A779F1-C7F7-4CE7-9C96-8335A68C0EB1}"/>
    <dgm:cxn modelId="{44B04113-3943-4B88-A400-A1FC052BF46E}" type="presOf" srcId="{B453E448-9A23-4C90-904A-DF6F4296F76F}" destId="{891A9846-42A1-4817-BB66-42D2B5E7D8CE}" srcOrd="0" destOrd="0" presId="urn:microsoft.com/office/officeart/2005/8/layout/hProcess10"/>
    <dgm:cxn modelId="{A134A713-993D-43FF-B535-553C0DEA74B7}" type="presOf" srcId="{1220868F-69F3-4279-AC32-719EFCB98EA4}" destId="{6CFBE9EB-E326-4A65-957C-6BF48B247989}" srcOrd="0" destOrd="0" presId="urn:microsoft.com/office/officeart/2005/8/layout/hProcess10"/>
    <dgm:cxn modelId="{D0B93C1C-1DE6-4230-9773-631431B57C63}" type="presOf" srcId="{67103D4D-9F04-4FD9-A3AA-B04D5B0BD6EC}" destId="{66E30352-4684-4062-BAC9-AE812B5E2CDD}" srcOrd="1" destOrd="0" presId="urn:microsoft.com/office/officeart/2005/8/layout/hProcess10"/>
    <dgm:cxn modelId="{D0804328-72BB-4042-9966-383208991614}" type="presOf" srcId="{1950190F-3D0E-45A7-9C21-4B1B3DBFD3E4}" destId="{C31FB12B-51E4-488C-AFFF-DC3299358063}" srcOrd="0" destOrd="0" presId="urn:microsoft.com/office/officeart/2005/8/layout/hProcess10"/>
    <dgm:cxn modelId="{1EE1CD2B-C4CE-4018-9524-F67B03476AC8}" type="presOf" srcId="{E4779FA3-B818-4C79-8E11-73DA8678C7F6}" destId="{D85B750B-A0B9-4BF8-830E-F896EFA20C55}" srcOrd="0" destOrd="0" presId="urn:microsoft.com/office/officeart/2005/8/layout/hProcess10"/>
    <dgm:cxn modelId="{E4C9566E-B777-494F-B21F-16132BB0F721}" type="presOf" srcId="{1285D17D-CDCB-41A7-A313-838A1CCA69C4}" destId="{9A0CED37-27CE-4429-BEC1-330CA578FCA2}" srcOrd="1" destOrd="0" presId="urn:microsoft.com/office/officeart/2005/8/layout/hProcess10"/>
    <dgm:cxn modelId="{26605C5A-9F52-47E5-B832-7A4DFD53EE86}" type="presOf" srcId="{45A779F1-C7F7-4CE7-9C96-8335A68C0EB1}" destId="{395EBC80-3245-47AA-BBEB-FF61D4B86698}" srcOrd="0" destOrd="0" presId="urn:microsoft.com/office/officeart/2005/8/layout/hProcess10"/>
    <dgm:cxn modelId="{502B9781-AA0E-4475-89F3-DD07F8F4140C}" type="presOf" srcId="{1285D17D-CDCB-41A7-A313-838A1CCA69C4}" destId="{A25C241D-16B2-442A-A51F-E7A829B31DC2}" srcOrd="0" destOrd="0" presId="urn:microsoft.com/office/officeart/2005/8/layout/hProcess10"/>
    <dgm:cxn modelId="{37F4648A-0453-43A1-A825-B9C3A98D30E6}" srcId="{59315AB7-D45B-4A28-AEFF-52FE590828E8}" destId="{B453E448-9A23-4C90-904A-DF6F4296F76F}" srcOrd="0" destOrd="0" parTransId="{39E7C1D6-C31E-4D5F-AAFB-34D92072A8DD}" sibTransId="{67103D4D-9F04-4FD9-A3AA-B04D5B0BD6EC}"/>
    <dgm:cxn modelId="{161CB897-4B36-46FE-A216-2074B2CA03BA}" type="presOf" srcId="{59315AB7-D45B-4A28-AEFF-52FE590828E8}" destId="{6C154420-5326-42E6-A492-90F3D2DF411A}" srcOrd="0" destOrd="0" presId="urn:microsoft.com/office/officeart/2005/8/layout/hProcess10"/>
    <dgm:cxn modelId="{B7FE0ACD-4606-4B7A-8933-31F9468B4408}" srcId="{59315AB7-D45B-4A28-AEFF-52FE590828E8}" destId="{E4779FA3-B818-4C79-8E11-73DA8678C7F6}" srcOrd="3" destOrd="0" parTransId="{D459D59E-68E5-4655-97B9-B222C8139A05}" sibTransId="{16E58760-0E61-41BC-BF1B-8A28F90D25E2}"/>
    <dgm:cxn modelId="{FB8C5EE1-0C57-4175-9686-C9F6193B6728}" type="presOf" srcId="{45A779F1-C7F7-4CE7-9C96-8335A68C0EB1}" destId="{AD4600B1-95F5-4CDC-A4C6-D2A27EB62087}" srcOrd="1" destOrd="0" presId="urn:microsoft.com/office/officeart/2005/8/layout/hProcess10"/>
    <dgm:cxn modelId="{32F7B0E4-75B9-4DC9-B9C8-2E25BA61B68F}" srcId="{59315AB7-D45B-4A28-AEFF-52FE590828E8}" destId="{1950190F-3D0E-45A7-9C21-4B1B3DBFD3E4}" srcOrd="2" destOrd="0" parTransId="{6AF8DFF5-8EC5-4FEE-827A-B867C16A7926}" sibTransId="{1285D17D-CDCB-41A7-A313-838A1CCA69C4}"/>
    <dgm:cxn modelId="{040A0D3F-7497-4CFB-9EA2-4CC1D566663E}" type="presParOf" srcId="{6C154420-5326-42E6-A492-90F3D2DF411A}" destId="{9DF87920-85AB-4D06-96A3-A1D08AA22F84}" srcOrd="0" destOrd="0" presId="urn:microsoft.com/office/officeart/2005/8/layout/hProcess10"/>
    <dgm:cxn modelId="{50CE28ED-364A-475D-8533-EC05336BE30A}" type="presParOf" srcId="{9DF87920-85AB-4D06-96A3-A1D08AA22F84}" destId="{AC2BC8CB-F3A4-4C74-85CA-622D232DFF8E}" srcOrd="0" destOrd="0" presId="urn:microsoft.com/office/officeart/2005/8/layout/hProcess10"/>
    <dgm:cxn modelId="{21C1D804-15C0-4D2F-B571-29F68E211448}" type="presParOf" srcId="{9DF87920-85AB-4D06-96A3-A1D08AA22F84}" destId="{891A9846-42A1-4817-BB66-42D2B5E7D8CE}" srcOrd="1" destOrd="0" presId="urn:microsoft.com/office/officeart/2005/8/layout/hProcess10"/>
    <dgm:cxn modelId="{3D270E49-B17C-41A6-8378-CC7B32A3396E}" type="presParOf" srcId="{6C154420-5326-42E6-A492-90F3D2DF411A}" destId="{AEBB4462-666D-424B-976D-BF78744F7CCD}" srcOrd="1" destOrd="0" presId="urn:microsoft.com/office/officeart/2005/8/layout/hProcess10"/>
    <dgm:cxn modelId="{07BFF7B1-BDFE-4041-ACB8-F608F9CEA270}" type="presParOf" srcId="{AEBB4462-666D-424B-976D-BF78744F7CCD}" destId="{66E30352-4684-4062-BAC9-AE812B5E2CDD}" srcOrd="0" destOrd="0" presId="urn:microsoft.com/office/officeart/2005/8/layout/hProcess10"/>
    <dgm:cxn modelId="{6542312D-541A-4777-87F7-B3AFC76D0463}" type="presParOf" srcId="{6C154420-5326-42E6-A492-90F3D2DF411A}" destId="{7F9A6623-2E55-4C05-B14D-863538B27C55}" srcOrd="2" destOrd="0" presId="urn:microsoft.com/office/officeart/2005/8/layout/hProcess10"/>
    <dgm:cxn modelId="{DB0C2A71-7290-4239-BB98-8F7723E54657}" type="presParOf" srcId="{7F9A6623-2E55-4C05-B14D-863538B27C55}" destId="{6884FE24-D806-4FEC-AC77-3291DD04B6D4}" srcOrd="0" destOrd="0" presId="urn:microsoft.com/office/officeart/2005/8/layout/hProcess10"/>
    <dgm:cxn modelId="{9904543E-D772-4FB2-A008-6226DFB7AB9C}" type="presParOf" srcId="{7F9A6623-2E55-4C05-B14D-863538B27C55}" destId="{6CFBE9EB-E326-4A65-957C-6BF48B247989}" srcOrd="1" destOrd="0" presId="urn:microsoft.com/office/officeart/2005/8/layout/hProcess10"/>
    <dgm:cxn modelId="{B1C0DCFE-198C-4F27-918C-8F9AD2BDE97F}" type="presParOf" srcId="{6C154420-5326-42E6-A492-90F3D2DF411A}" destId="{395EBC80-3245-47AA-BBEB-FF61D4B86698}" srcOrd="3" destOrd="0" presId="urn:microsoft.com/office/officeart/2005/8/layout/hProcess10"/>
    <dgm:cxn modelId="{DA14DA58-B893-46F0-AD96-EA51F8B53284}" type="presParOf" srcId="{395EBC80-3245-47AA-BBEB-FF61D4B86698}" destId="{AD4600B1-95F5-4CDC-A4C6-D2A27EB62087}" srcOrd="0" destOrd="0" presId="urn:microsoft.com/office/officeart/2005/8/layout/hProcess10"/>
    <dgm:cxn modelId="{6E9828EA-368D-4C64-B08F-B480940BC677}" type="presParOf" srcId="{6C154420-5326-42E6-A492-90F3D2DF411A}" destId="{6E215C99-6669-42D3-B4FB-4F8BE29903B5}" srcOrd="4" destOrd="0" presId="urn:microsoft.com/office/officeart/2005/8/layout/hProcess10"/>
    <dgm:cxn modelId="{7F6EC9C8-42CB-49D5-B242-20C69738565D}" type="presParOf" srcId="{6E215C99-6669-42D3-B4FB-4F8BE29903B5}" destId="{3ACBAF7F-C547-4A81-9DB6-6C89BB9A159F}" srcOrd="0" destOrd="0" presId="urn:microsoft.com/office/officeart/2005/8/layout/hProcess10"/>
    <dgm:cxn modelId="{3D9BC606-30BB-43B8-A708-A9B89F64B5C9}" type="presParOf" srcId="{6E215C99-6669-42D3-B4FB-4F8BE29903B5}" destId="{C31FB12B-51E4-488C-AFFF-DC3299358063}" srcOrd="1" destOrd="0" presId="urn:microsoft.com/office/officeart/2005/8/layout/hProcess10"/>
    <dgm:cxn modelId="{27BC30C8-19C7-4B3E-B93B-5B9337AAECDA}" type="presParOf" srcId="{6C154420-5326-42E6-A492-90F3D2DF411A}" destId="{A25C241D-16B2-442A-A51F-E7A829B31DC2}" srcOrd="5" destOrd="0" presId="urn:microsoft.com/office/officeart/2005/8/layout/hProcess10"/>
    <dgm:cxn modelId="{C2D3C144-183B-40F2-86F4-224068365BD1}" type="presParOf" srcId="{A25C241D-16B2-442A-A51F-E7A829B31DC2}" destId="{9A0CED37-27CE-4429-BEC1-330CA578FCA2}" srcOrd="0" destOrd="0" presId="urn:microsoft.com/office/officeart/2005/8/layout/hProcess10"/>
    <dgm:cxn modelId="{7EC6A1B7-F830-49B3-8A5F-A8929FFFF8D9}" type="presParOf" srcId="{6C154420-5326-42E6-A492-90F3D2DF411A}" destId="{59919840-50B8-4A40-A239-A2C0F77A478F}" srcOrd="6" destOrd="0" presId="urn:microsoft.com/office/officeart/2005/8/layout/hProcess10"/>
    <dgm:cxn modelId="{D7EA9B38-0232-4BF8-817E-44ACF0A9BE08}" type="presParOf" srcId="{59919840-50B8-4A40-A239-A2C0F77A478F}" destId="{8F07CC20-B126-4660-A36C-3C29D4A5A864}" srcOrd="0" destOrd="0" presId="urn:microsoft.com/office/officeart/2005/8/layout/hProcess10"/>
    <dgm:cxn modelId="{114DB678-3AA7-4004-B885-73FAE6706877}" type="presParOf" srcId="{59919840-50B8-4A40-A239-A2C0F77A478F}" destId="{D85B750B-A0B9-4BF8-830E-F896EFA20C55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CB216-CD29-43CB-AE3C-573FAB7320B3}">
      <dsp:nvSpPr>
        <dsp:cNvPr id="0" name=""/>
        <dsp:cNvSpPr/>
      </dsp:nvSpPr>
      <dsp:spPr>
        <a:xfrm>
          <a:off x="2398" y="0"/>
          <a:ext cx="2922688" cy="9144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38672" rIns="38672" bIns="38672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Instru</a:t>
          </a:r>
          <a:r>
            <a:rPr lang="ro-RO" sz="2900" kern="1200" dirty="0" err="1"/>
            <a:t>ire</a:t>
          </a:r>
          <a:endParaRPr lang="en-GB" sz="2900" kern="1200" dirty="0"/>
        </a:p>
      </dsp:txBody>
      <dsp:txXfrm>
        <a:off x="459598" y="0"/>
        <a:ext cx="2008288" cy="914400"/>
      </dsp:txXfrm>
    </dsp:sp>
    <dsp:sp modelId="{A416F32E-73A4-4588-AB46-D0756ECABB08}">
      <dsp:nvSpPr>
        <dsp:cNvPr id="0" name=""/>
        <dsp:cNvSpPr/>
      </dsp:nvSpPr>
      <dsp:spPr>
        <a:xfrm>
          <a:off x="2632818" y="0"/>
          <a:ext cx="2922688" cy="9144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38672" rIns="38672" bIns="38672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900" kern="1200" dirty="0"/>
            <a:t>Abilități</a:t>
          </a:r>
          <a:endParaRPr lang="en-GB" sz="2900" kern="1200" dirty="0"/>
        </a:p>
      </dsp:txBody>
      <dsp:txXfrm>
        <a:off x="3090018" y="0"/>
        <a:ext cx="2008288" cy="914400"/>
      </dsp:txXfrm>
    </dsp:sp>
    <dsp:sp modelId="{1461240D-B976-40EF-9B5E-9303E0DDB34F}">
      <dsp:nvSpPr>
        <dsp:cNvPr id="0" name=""/>
        <dsp:cNvSpPr/>
      </dsp:nvSpPr>
      <dsp:spPr>
        <a:xfrm>
          <a:off x="5263237" y="0"/>
          <a:ext cx="2922688" cy="9144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38672" rIns="38672" bIns="38672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900" kern="1200" dirty="0"/>
            <a:t>Colectarea datelor</a:t>
          </a:r>
          <a:endParaRPr lang="en-GB" sz="2900" kern="1200" dirty="0"/>
        </a:p>
      </dsp:txBody>
      <dsp:txXfrm>
        <a:off x="5720437" y="0"/>
        <a:ext cx="2008288" cy="914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BC8CB-F3A4-4C74-85CA-622D232DFF8E}">
      <dsp:nvSpPr>
        <dsp:cNvPr id="0" name=""/>
        <dsp:cNvSpPr/>
      </dsp:nvSpPr>
      <dsp:spPr>
        <a:xfrm>
          <a:off x="0" y="216087"/>
          <a:ext cx="1369359" cy="13693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1A9846-42A1-4817-BB66-42D2B5E7D8CE}">
      <dsp:nvSpPr>
        <dsp:cNvPr id="0" name=""/>
        <dsp:cNvSpPr/>
      </dsp:nvSpPr>
      <dsp:spPr>
        <a:xfrm>
          <a:off x="221637" y="1611159"/>
          <a:ext cx="1458217" cy="7780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700" kern="1200" dirty="0"/>
            <a:t>Înregistrare</a:t>
          </a:r>
          <a:endParaRPr lang="en-GB" sz="1700" kern="1200" dirty="0"/>
        </a:p>
      </dsp:txBody>
      <dsp:txXfrm>
        <a:off x="244425" y="1633947"/>
        <a:ext cx="1412641" cy="732452"/>
      </dsp:txXfrm>
    </dsp:sp>
    <dsp:sp modelId="{AEBB4462-666D-424B-976D-BF78744F7CCD}">
      <dsp:nvSpPr>
        <dsp:cNvPr id="0" name=""/>
        <dsp:cNvSpPr/>
      </dsp:nvSpPr>
      <dsp:spPr>
        <a:xfrm>
          <a:off x="1642011" y="736248"/>
          <a:ext cx="272651" cy="329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1642011" y="802055"/>
        <a:ext cx="190856" cy="197423"/>
      </dsp:txXfrm>
    </dsp:sp>
    <dsp:sp modelId="{6884FE24-D806-4FEC-AC77-3291DD04B6D4}">
      <dsp:nvSpPr>
        <dsp:cNvPr id="0" name=""/>
        <dsp:cNvSpPr/>
      </dsp:nvSpPr>
      <dsp:spPr>
        <a:xfrm>
          <a:off x="2148364" y="216087"/>
          <a:ext cx="1369359" cy="13693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FBE9EB-E326-4A65-957C-6BF48B247989}">
      <dsp:nvSpPr>
        <dsp:cNvPr id="0" name=""/>
        <dsp:cNvSpPr/>
      </dsp:nvSpPr>
      <dsp:spPr>
        <a:xfrm>
          <a:off x="2347573" y="1611159"/>
          <a:ext cx="1458217" cy="7780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700" kern="1200" dirty="0"/>
            <a:t>Distribuția </a:t>
          </a:r>
          <a:r>
            <a:rPr lang="en-US" sz="1700" kern="1200" dirty="0"/>
            <a:t> </a:t>
          </a:r>
          <a:r>
            <a:rPr lang="en-US" sz="1700" kern="1200" dirty="0" err="1"/>
            <a:t>dat</a:t>
          </a:r>
          <a:r>
            <a:rPr lang="ro-RO" sz="1700" kern="1200" dirty="0" err="1"/>
            <a:t>elor</a:t>
          </a:r>
          <a:endParaRPr lang="en-GB" sz="1700" kern="1200" dirty="0"/>
        </a:p>
      </dsp:txBody>
      <dsp:txXfrm>
        <a:off x="2370361" y="1633947"/>
        <a:ext cx="1412641" cy="732452"/>
      </dsp:txXfrm>
    </dsp:sp>
    <dsp:sp modelId="{395EBC80-3245-47AA-BBEB-FF61D4B86698}">
      <dsp:nvSpPr>
        <dsp:cNvPr id="0" name=""/>
        <dsp:cNvSpPr/>
      </dsp:nvSpPr>
      <dsp:spPr>
        <a:xfrm rot="21546876">
          <a:off x="3797611" y="719178"/>
          <a:ext cx="279937" cy="329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3797616" y="785634"/>
        <a:ext cx="195956" cy="197423"/>
      </dsp:txXfrm>
    </dsp:sp>
    <dsp:sp modelId="{3ACBAF7F-C547-4A81-9DB6-6C89BB9A159F}">
      <dsp:nvSpPr>
        <dsp:cNvPr id="0" name=""/>
        <dsp:cNvSpPr/>
      </dsp:nvSpPr>
      <dsp:spPr>
        <a:xfrm>
          <a:off x="4317448" y="182565"/>
          <a:ext cx="1369359" cy="13693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FB12B-51E4-488C-AFFF-DC3299358063}">
      <dsp:nvSpPr>
        <dsp:cNvPr id="0" name=""/>
        <dsp:cNvSpPr/>
      </dsp:nvSpPr>
      <dsp:spPr>
        <a:xfrm>
          <a:off x="4514986" y="1611159"/>
          <a:ext cx="1458217" cy="7780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Proces</a:t>
          </a:r>
          <a:r>
            <a:rPr lang="ro-RO" sz="1700" kern="1200" dirty="0"/>
            <a:t>are</a:t>
          </a:r>
          <a:r>
            <a:rPr lang="en-US" sz="1700" kern="1200" dirty="0"/>
            <a:t> &amp; anal</a:t>
          </a:r>
          <a:r>
            <a:rPr lang="ro-RO" sz="1700" kern="1200" dirty="0" err="1"/>
            <a:t>iză</a:t>
          </a:r>
          <a:endParaRPr lang="en-GB" sz="1700" kern="1200" dirty="0"/>
        </a:p>
      </dsp:txBody>
      <dsp:txXfrm>
        <a:off x="4537774" y="1633947"/>
        <a:ext cx="1412641" cy="732452"/>
      </dsp:txXfrm>
    </dsp:sp>
    <dsp:sp modelId="{A25C241D-16B2-442A-A51F-E7A829B31DC2}">
      <dsp:nvSpPr>
        <dsp:cNvPr id="0" name=""/>
        <dsp:cNvSpPr/>
      </dsp:nvSpPr>
      <dsp:spPr>
        <a:xfrm>
          <a:off x="5966127" y="702726"/>
          <a:ext cx="279318" cy="3290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5966127" y="768533"/>
        <a:ext cx="195523" cy="197423"/>
      </dsp:txXfrm>
    </dsp:sp>
    <dsp:sp modelId="{8F07CC20-B126-4660-A36C-3C29D4A5A864}">
      <dsp:nvSpPr>
        <dsp:cNvPr id="0" name=""/>
        <dsp:cNvSpPr/>
      </dsp:nvSpPr>
      <dsp:spPr>
        <a:xfrm>
          <a:off x="6484862" y="182565"/>
          <a:ext cx="1369359" cy="13693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B750B-A0B9-4BF8-830E-F896EFA20C55}">
      <dsp:nvSpPr>
        <dsp:cNvPr id="0" name=""/>
        <dsp:cNvSpPr/>
      </dsp:nvSpPr>
      <dsp:spPr>
        <a:xfrm>
          <a:off x="6593925" y="1611159"/>
          <a:ext cx="1458217" cy="7780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700" kern="1200" dirty="0"/>
            <a:t>Utilizarea </a:t>
          </a:r>
          <a:r>
            <a:rPr lang="en-US" sz="1700" kern="1200" dirty="0" err="1"/>
            <a:t>informa</a:t>
          </a:r>
          <a:r>
            <a:rPr lang="ro-RO" sz="1700" kern="1200" dirty="0" err="1"/>
            <a:t>țiilor</a:t>
          </a:r>
          <a:endParaRPr lang="en-GB" sz="1700" kern="1200" dirty="0"/>
        </a:p>
      </dsp:txBody>
      <dsp:txXfrm>
        <a:off x="6616713" y="1633947"/>
        <a:ext cx="1412641" cy="732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9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002" y="44624"/>
              <a:ext cx="8545068" cy="1048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bg-BG" noProof="0"/>
              <a:t>Click to edit Master title style</a:t>
            </a:r>
            <a:endParaRPr lang="en-GB" altLang="bg-BG" noProof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en-US" altLang="bg-BG" noProof="0"/>
              <a:t>Click to edit Master subtitle style</a:t>
            </a:r>
            <a:endParaRPr lang="en-GB" altLang="bg-BG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2115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19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088" y="2133600"/>
            <a:ext cx="40386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2133600"/>
            <a:ext cx="40386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210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446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254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548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724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0825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9017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5750" y="1133475"/>
            <a:ext cx="2062163" cy="5391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088" y="1133475"/>
            <a:ext cx="6037262" cy="5391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448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33" name="Picture 9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1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002" y="44624"/>
              <a:ext cx="8545068" cy="1048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33475"/>
            <a:ext cx="82296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title style</a:t>
            </a:r>
            <a:endParaRPr lang="en-GB" altLang="bg-BG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2133600"/>
            <a:ext cx="822960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bg-BG"/>
              <a:t>Click to edit Master text styles</a:t>
            </a:r>
          </a:p>
          <a:p>
            <a:pPr lvl="1"/>
            <a:r>
              <a:rPr lang="en-GB" altLang="bg-BG"/>
              <a:t>Second level</a:t>
            </a:r>
          </a:p>
          <a:p>
            <a:pPr lvl="2"/>
            <a:r>
              <a:rPr lang="en-GB" altLang="bg-BG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o-RO" altLang="bg-BG" sz="4400" dirty="0"/>
              <a:t>Știința Cetățeanului</a:t>
            </a:r>
            <a:endParaRPr lang="bg-BG" altLang="bg-BG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bg-BG" alt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bg-BG" dirty="0"/>
              <a:t>Ce este știința cetățeanului</a:t>
            </a:r>
            <a:r>
              <a:rPr lang="en-GB" altLang="bg-BG" dirty="0"/>
              <a:t> ?</a:t>
            </a:r>
            <a:endParaRPr lang="bg-BG" altLang="bg-BG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2133600"/>
            <a:ext cx="8424862" cy="4391025"/>
          </a:xfrm>
        </p:spPr>
        <p:txBody>
          <a:bodyPr>
            <a:normAutofit fontScale="92500" lnSpcReduction="10000"/>
          </a:bodyPr>
          <a:lstStyle/>
          <a:p>
            <a:r>
              <a:rPr lang="ro-RO" b="0" i="0" dirty="0">
                <a:solidFill>
                  <a:srgbClr val="181818"/>
                </a:solidFill>
                <a:effectLst/>
              </a:rPr>
              <a:t>Știința cetățeanului acoperă m</a:t>
            </a:r>
            <a:r>
              <a:rPr lang="ro-RO" dirty="0">
                <a:solidFill>
                  <a:srgbClr val="181818"/>
                </a:solidFill>
              </a:rPr>
              <a:t>odalități diverse prin care voluntarii se implică în ştiinţă.</a:t>
            </a:r>
          </a:p>
          <a:p>
            <a:r>
              <a:rPr lang="ro-RO" dirty="0">
                <a:solidFill>
                  <a:srgbClr val="181818"/>
                </a:solidFill>
              </a:rPr>
              <a:t>Principalele</a:t>
            </a:r>
            <a:r>
              <a:rPr lang="en-GB" b="0" i="0" dirty="0">
                <a:solidFill>
                  <a:srgbClr val="181818"/>
                </a:solidFill>
                <a:effectLst/>
              </a:rPr>
              <a:t> </a:t>
            </a:r>
            <a:r>
              <a:rPr lang="ro-RO" dirty="0">
                <a:solidFill>
                  <a:srgbClr val="181818"/>
                </a:solidFill>
              </a:rPr>
              <a:t>caracteristici</a:t>
            </a:r>
            <a:r>
              <a:rPr lang="en-GB" b="0" i="0" dirty="0">
                <a:solidFill>
                  <a:srgbClr val="181818"/>
                </a:solidFill>
                <a:effectLst/>
              </a:rPr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Cetățenii sunt implicați activ în cercetare, </a:t>
            </a:r>
            <a:r>
              <a:rPr lang="ro-RO" dirty="0">
                <a:solidFill>
                  <a:srgbClr val="181818"/>
                </a:solidFill>
              </a:rPr>
              <a:t>în parteneriat sau colaborare cu oamenii de știință sau specialiști</a:t>
            </a:r>
          </a:p>
          <a:p>
            <a:pPr marL="514350" indent="-514350">
              <a:buFont typeface="+mj-lt"/>
              <a:buAutoNum type="arabicPeriod"/>
            </a:pPr>
            <a:r>
              <a:rPr lang="ro-RO" i="0" dirty="0">
                <a:solidFill>
                  <a:schemeClr val="accent1">
                    <a:lumMod val="50000"/>
                  </a:schemeClr>
                </a:solidFill>
                <a:effectLst/>
              </a:rPr>
              <a:t>Rezultate științifice reale</a:t>
            </a:r>
            <a:r>
              <a:rPr lang="en-GB" i="0" dirty="0">
                <a:solidFill>
                  <a:schemeClr val="accent1">
                    <a:lumMod val="50000"/>
                  </a:schemeClr>
                </a:solidFill>
                <a:effectLst/>
              </a:rPr>
              <a:t>,</a:t>
            </a:r>
            <a:r>
              <a:rPr lang="en-GB" i="0" dirty="0">
                <a:solidFill>
                  <a:srgbClr val="181818"/>
                </a:solidFill>
                <a:effectLst/>
              </a:rPr>
              <a:t> </a:t>
            </a:r>
            <a:r>
              <a:rPr lang="ro-RO" b="0" i="0" dirty="0">
                <a:solidFill>
                  <a:srgbClr val="181818"/>
                </a:solidFill>
                <a:effectLst/>
              </a:rPr>
              <a:t>cum ar fi informații noi, acțiuni de conservare sau schimbarea de politici publice</a:t>
            </a:r>
            <a:endParaRPr lang="bg-BG" alt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D0942-B1E7-4821-BD13-CA510769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Obiectiv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B464E-3B9D-446E-97C3-D7752BEE8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Contribuie la generarea de noi informații sau sensuri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Monit</a:t>
            </a:r>
            <a:r>
              <a:rPr lang="ro-RO" dirty="0" err="1"/>
              <a:t>orizează</a:t>
            </a:r>
            <a:r>
              <a:rPr lang="ro-RO" dirty="0"/>
              <a:t> starea mediului înconjurător</a:t>
            </a:r>
            <a:r>
              <a:rPr lang="en-GB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Conștientizează și informează publicul larg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Încurajează activitățile cu școlile, voluntarii, autoritățile publice, ONG-urile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Angajează societatea și actorii locali pentru schimbarea de politici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0030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EF36-4232-4573-BB77-BA26FB17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Nivelul de implicare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3A86E-C8FE-4959-8EE7-9B161F3C3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Externalizarea în masă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en-US" dirty="0"/>
              <a:t> col</a:t>
            </a:r>
            <a:r>
              <a:rPr lang="ro-RO" dirty="0" err="1"/>
              <a:t>ectarea</a:t>
            </a:r>
            <a:r>
              <a:rPr lang="ro-RO" dirty="0"/>
              <a:t> datelor sau participarea la distribuția computerizată</a:t>
            </a:r>
            <a:endParaRPr lang="en-US" dirty="0"/>
          </a:p>
          <a:p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nteligen</a:t>
            </a:r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ţa distributivă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 err="1"/>
              <a:t>cla</a:t>
            </a:r>
            <a:r>
              <a:rPr lang="ro-RO" dirty="0" err="1"/>
              <a:t>sificarea</a:t>
            </a:r>
            <a:r>
              <a:rPr lang="en-US" dirty="0"/>
              <a:t>, interpret</a:t>
            </a:r>
            <a:r>
              <a:rPr lang="ro-RO" dirty="0" err="1"/>
              <a:t>area</a:t>
            </a:r>
            <a:r>
              <a:rPr lang="en-US" dirty="0"/>
              <a:t> </a:t>
            </a:r>
            <a:r>
              <a:rPr lang="ro-RO" dirty="0"/>
              <a:t>și</a:t>
            </a:r>
            <a:r>
              <a:rPr lang="en-US" dirty="0"/>
              <a:t> </a:t>
            </a:r>
            <a:r>
              <a:rPr lang="ro-RO" dirty="0"/>
              <a:t>analiza datelor</a:t>
            </a:r>
            <a:endParaRPr lang="en-US" dirty="0"/>
          </a:p>
          <a:p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Știința participativă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 err="1"/>
              <a:t>participa</a:t>
            </a:r>
            <a:r>
              <a:rPr lang="ro-RO" dirty="0"/>
              <a:t>rea la definirea problemei, design-</a:t>
            </a:r>
            <a:r>
              <a:rPr lang="ro-RO" dirty="0" err="1"/>
              <a:t>ul</a:t>
            </a:r>
            <a:r>
              <a:rPr lang="ro-RO" dirty="0"/>
              <a:t> cercetării, obținerea în comun a noilor informații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915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5BBB-87DD-4DEA-A21C-EAF7CB077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Știința cetățeanului în domeniul mediului înconjurător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E1272-B02A-4D5B-81C2-17ED08BCB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Domenii de aplicație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o-RO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dirty="0"/>
              <a:t>	A</a:t>
            </a:r>
            <a:r>
              <a:rPr lang="ro-RO" dirty="0" err="1"/>
              <a:t>er</a:t>
            </a:r>
            <a:r>
              <a:rPr lang="en-GB" dirty="0"/>
              <a:t>, </a:t>
            </a:r>
            <a:r>
              <a:rPr lang="ro-RO" dirty="0"/>
              <a:t>apă și calitatea solului</a:t>
            </a:r>
            <a:r>
              <a:rPr lang="en-GB" dirty="0"/>
              <a:t> </a:t>
            </a:r>
          </a:p>
          <a:p>
            <a:r>
              <a:rPr lang="en-GB" dirty="0"/>
              <a:t>	</a:t>
            </a:r>
            <a:r>
              <a:rPr lang="ro-RO" dirty="0"/>
              <a:t>Vreme și climă</a:t>
            </a:r>
            <a:endParaRPr lang="en-GB" dirty="0"/>
          </a:p>
          <a:p>
            <a:r>
              <a:rPr lang="en-GB" dirty="0"/>
              <a:t>		</a:t>
            </a:r>
            <a:r>
              <a:rPr lang="en-GB" dirty="0" err="1"/>
              <a:t>Biodiversit</a:t>
            </a:r>
            <a:r>
              <a:rPr lang="ro-RO" dirty="0"/>
              <a:t>ate</a:t>
            </a:r>
            <a:r>
              <a:rPr lang="en-GB" dirty="0"/>
              <a:t>,</a:t>
            </a:r>
            <a:r>
              <a:rPr lang="ro-RO" dirty="0"/>
              <a:t> </a:t>
            </a:r>
            <a:r>
              <a:rPr lang="en-GB" dirty="0" err="1"/>
              <a:t>speci</a:t>
            </a:r>
            <a:r>
              <a:rPr lang="ro-RO" dirty="0"/>
              <a:t>i invazive</a:t>
            </a:r>
            <a:endParaRPr lang="en-GB" dirty="0"/>
          </a:p>
          <a:p>
            <a:r>
              <a:rPr lang="en-GB" dirty="0"/>
              <a:t>		Plant</a:t>
            </a:r>
            <a:r>
              <a:rPr lang="ro-RO" dirty="0"/>
              <a:t>e</a:t>
            </a:r>
            <a:r>
              <a:rPr lang="en-GB" dirty="0"/>
              <a:t>, </a:t>
            </a:r>
            <a:r>
              <a:rPr lang="ro-RO" dirty="0"/>
              <a:t>păsări</a:t>
            </a:r>
            <a:endParaRPr lang="en-GB" dirty="0"/>
          </a:p>
          <a:p>
            <a:r>
              <a:rPr lang="en-GB" dirty="0"/>
              <a:t>			</a:t>
            </a:r>
            <a:r>
              <a:rPr lang="ro-RO" dirty="0"/>
              <a:t>P</a:t>
            </a:r>
            <a:r>
              <a:rPr lang="en-GB" dirty="0" err="1"/>
              <a:t>ol</a:t>
            </a:r>
            <a:r>
              <a:rPr lang="ro-RO" dirty="0" err="1"/>
              <a:t>uarea</a:t>
            </a:r>
            <a:r>
              <a:rPr lang="ro-RO" dirty="0"/>
              <a:t> aerului</a:t>
            </a:r>
            <a:endParaRPr lang="en-GB" dirty="0"/>
          </a:p>
          <a:p>
            <a:r>
              <a:rPr lang="en-GB" dirty="0"/>
              <a:t>			</a:t>
            </a:r>
            <a:r>
              <a:rPr lang="ro-RO" dirty="0"/>
              <a:t>Deșeuri marine</a:t>
            </a:r>
            <a:endParaRPr lang="en-GB" dirty="0"/>
          </a:p>
          <a:p>
            <a:r>
              <a:rPr lang="en-GB" dirty="0"/>
              <a:t>			</a:t>
            </a:r>
            <a:r>
              <a:rPr lang="ro-RO" dirty="0"/>
              <a:t>Cartografiere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35D16D-C827-4FCC-91D4-B46904A1901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14841" y="5334000"/>
            <a:ext cx="1095375" cy="10117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F31E23-E687-4690-94C8-161BEF8DA0A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7386291" y="4038066"/>
            <a:ext cx="923925" cy="962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112829-81C5-4E74-A3D4-D383E96CC4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2440507"/>
            <a:ext cx="1299816" cy="115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00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5BBB-87DD-4DEA-A21C-EAF7CB077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33475"/>
            <a:ext cx="8686800" cy="927100"/>
          </a:xfrm>
        </p:spPr>
        <p:txBody>
          <a:bodyPr/>
          <a:lstStyle/>
          <a:p>
            <a:r>
              <a:rPr lang="ro-RO" dirty="0"/>
              <a:t>Portaluri pentru ştiința cetăţeanului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E1272-B02A-4D5B-81C2-17ED08BCB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Zooniverse </a:t>
            </a:r>
          </a:p>
          <a:p>
            <a:pPr marL="457200" lvl="1" indent="0">
              <a:buNone/>
            </a:pPr>
            <a:r>
              <a:rPr lang="en-GB" dirty="0"/>
              <a:t>https://www.zooniverse.org</a:t>
            </a:r>
          </a:p>
          <a:p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Scistarter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r>
              <a:rPr lang="en-GB" dirty="0"/>
              <a:t>https://scistarter.org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EU-</a:t>
            </a:r>
            <a:r>
              <a:rPr lang="en-GB" dirty="0" err="1">
                <a:solidFill>
                  <a:schemeClr val="accent1">
                    <a:lumMod val="50000"/>
                  </a:schemeClr>
                </a:solidFill>
              </a:rPr>
              <a:t>citizen.science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r>
              <a:rPr lang="en-GB" dirty="0"/>
              <a:t>https://eu-citizen.science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Globe Observer </a:t>
            </a:r>
          </a:p>
          <a:p>
            <a:pPr marL="457200" lvl="1" indent="0">
              <a:buNone/>
            </a:pPr>
            <a:r>
              <a:rPr lang="en-GB" dirty="0"/>
              <a:t>https://observer.globe.gov</a:t>
            </a:r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8967E33-ABB9-46BB-AFF3-9E6187227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3181" y="2140235"/>
            <a:ext cx="1013113" cy="101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iStarter's Top 10 Projects of 2017 are here ...">
            <a:extLst>
              <a:ext uri="{FF2B5EF4-FFF2-40B4-BE49-F238E27FC236}">
                <a16:creationId xmlns:a16="http://schemas.microsoft.com/office/drawing/2014/main" id="{0D62DE8D-7A90-4F4B-81AD-C9F913ADD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5331" y="3338830"/>
            <a:ext cx="1350963" cy="108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710C1D1-23AF-4708-A2AB-5D8E51FAE3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05600" y="5713186"/>
            <a:ext cx="1740694" cy="73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B4D551-CF15-40AB-854E-4F228E60FE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3163" y="4604827"/>
            <a:ext cx="923131" cy="92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84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FCE93-AE75-40F6-A152-CF3F9DE74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Este necesară instruirea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6A32D-B6BB-4DFE-92EF-4FAE7945D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8" y="2133600"/>
            <a:ext cx="8229600" cy="4572000"/>
          </a:xfrm>
        </p:spPr>
        <p:txBody>
          <a:bodyPr>
            <a:noAutofit/>
          </a:bodyPr>
          <a:lstStyle/>
          <a:p>
            <a:r>
              <a:rPr lang="ro-RO" sz="2000" dirty="0"/>
              <a:t>Cerința de bază</a:t>
            </a:r>
            <a:r>
              <a:rPr lang="en-GB" sz="2000" dirty="0"/>
              <a:t>: </a:t>
            </a:r>
            <a:r>
              <a:rPr lang="ro-RO" sz="2000" dirty="0"/>
              <a:t>noțiuni generale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err="1"/>
              <a:t>Instru</a:t>
            </a:r>
            <a:r>
              <a:rPr lang="ro-RO" sz="2000" dirty="0" err="1"/>
              <a:t>irea</a:t>
            </a:r>
            <a:r>
              <a:rPr lang="ro-RO" sz="2000" dirty="0"/>
              <a:t> este necesară când învățăm despre un nou proces sau instalăm o aplicație sau un echipament</a:t>
            </a:r>
            <a:endParaRPr lang="en-GB" sz="2000" dirty="0"/>
          </a:p>
          <a:p>
            <a:pPr marL="685800" lvl="1"/>
            <a:r>
              <a:rPr lang="en-GB" sz="1600" dirty="0"/>
              <a:t>U</a:t>
            </a:r>
            <a:r>
              <a:rPr lang="ro-RO" sz="1600" dirty="0"/>
              <a:t>tilizarea unei tehnologii specifice sau aplicații, kit-uri de laborator</a:t>
            </a:r>
            <a:r>
              <a:rPr lang="en-GB" sz="1600" dirty="0"/>
              <a:t> etc.</a:t>
            </a:r>
          </a:p>
          <a:p>
            <a:pPr marL="685800" lvl="1"/>
            <a:r>
              <a:rPr lang="en-GB" sz="1600" dirty="0" err="1"/>
              <a:t>Insta</a:t>
            </a:r>
            <a:r>
              <a:rPr lang="ro-RO" sz="1600" dirty="0" err="1"/>
              <a:t>larea</a:t>
            </a:r>
            <a:r>
              <a:rPr lang="ro-RO" sz="1600" dirty="0"/>
              <a:t> echipamentelor pentru măsurarea poluării aerului sau a celei fonice</a:t>
            </a:r>
            <a:endParaRPr lang="en-GB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Training</a:t>
            </a:r>
            <a:r>
              <a:rPr lang="ro-RO" sz="2000" dirty="0"/>
              <a:t>-</a:t>
            </a:r>
            <a:r>
              <a:rPr lang="ro-RO" sz="2000" dirty="0" err="1"/>
              <a:t>ul</a:t>
            </a:r>
            <a:r>
              <a:rPr lang="ro-RO" sz="2000" dirty="0"/>
              <a:t> este necesar când colectarea datelor implică anumiți pași, respectiv necesită abilități specifice</a:t>
            </a:r>
            <a:r>
              <a:rPr lang="en-GB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err="1"/>
              <a:t>Clasifica</a:t>
            </a:r>
            <a:r>
              <a:rPr lang="ro-RO" sz="2000" dirty="0"/>
              <a:t>rea</a:t>
            </a:r>
            <a:r>
              <a:rPr lang="en-GB" sz="2000" dirty="0"/>
              <a:t> </a:t>
            </a:r>
            <a:r>
              <a:rPr lang="ro-RO" sz="2000" dirty="0"/>
              <a:t>celor</a:t>
            </a:r>
            <a:r>
              <a:rPr lang="en-GB" sz="2000" dirty="0"/>
              <a:t> </a:t>
            </a:r>
            <a:r>
              <a:rPr lang="en-GB" sz="2000" dirty="0" err="1"/>
              <a:t>identific</a:t>
            </a:r>
            <a:r>
              <a:rPr lang="ro-RO" sz="2000" dirty="0" err="1"/>
              <a:t>ate</a:t>
            </a:r>
            <a:r>
              <a:rPr lang="en-GB" sz="2000" dirty="0"/>
              <a:t> </a:t>
            </a:r>
            <a:r>
              <a:rPr lang="ro-RO" sz="2000" dirty="0"/>
              <a:t>este </a:t>
            </a:r>
            <a:r>
              <a:rPr lang="en-GB" sz="2000" dirty="0" err="1"/>
              <a:t>nec</a:t>
            </a:r>
            <a:r>
              <a:rPr lang="ro-RO" sz="2000" dirty="0" err="1"/>
              <a:t>esară</a:t>
            </a:r>
            <a:r>
              <a:rPr lang="ro-RO" sz="2000" dirty="0"/>
              <a:t> când facem observații</a:t>
            </a:r>
            <a:endParaRPr lang="en-GB" sz="2000" dirty="0"/>
          </a:p>
          <a:p>
            <a:pPr marL="685800" lvl="1"/>
            <a:r>
              <a:rPr lang="en-GB" sz="1600" dirty="0"/>
              <a:t>Rec</a:t>
            </a:r>
            <a:r>
              <a:rPr lang="ro-RO" sz="1600" dirty="0" err="1"/>
              <a:t>unoașterea</a:t>
            </a:r>
            <a:r>
              <a:rPr lang="en-GB" sz="1600" dirty="0"/>
              <a:t> </a:t>
            </a:r>
            <a:r>
              <a:rPr lang="ro-RO" sz="1600" dirty="0"/>
              <a:t>păsărilor </a:t>
            </a:r>
            <a:r>
              <a:rPr lang="en-GB" sz="1600" dirty="0"/>
              <a:t>– </a:t>
            </a:r>
            <a:r>
              <a:rPr lang="ro-RO" sz="1600" dirty="0"/>
              <a:t>cărți de specialitate, dar și pregătire, experiență</a:t>
            </a:r>
            <a:endParaRPr lang="en-GB" sz="1600" dirty="0"/>
          </a:p>
          <a:p>
            <a:pPr marL="685800" lvl="1"/>
            <a:r>
              <a:rPr lang="ro-RO" sz="1600" dirty="0"/>
              <a:t>Deșeuri marine</a:t>
            </a:r>
            <a:r>
              <a:rPr lang="en-GB" sz="1600" dirty="0"/>
              <a:t>– </a:t>
            </a:r>
            <a:r>
              <a:rPr lang="en-GB" sz="1600" dirty="0" err="1"/>
              <a:t>identifica</a:t>
            </a:r>
            <a:r>
              <a:rPr lang="ro-RO" sz="1600" dirty="0"/>
              <a:t>rea în funcție de tipul de material și mărime</a:t>
            </a:r>
            <a:r>
              <a:rPr lang="en-GB" sz="1600" dirty="0"/>
              <a:t> </a:t>
            </a:r>
          </a:p>
          <a:p>
            <a:endParaRPr lang="en-GB" sz="20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11D9246-F62E-443C-BD6D-DD744E444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3895600"/>
              </p:ext>
            </p:extLst>
          </p:nvPr>
        </p:nvGraphicFramePr>
        <p:xfrm>
          <a:off x="466725" y="2590800"/>
          <a:ext cx="8188325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1222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2B81E-72B1-406C-BD09-5C7AEAEB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</a:t>
            </a:r>
            <a:r>
              <a:rPr lang="ro-RO" dirty="0" err="1"/>
              <a:t>odologie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26561-F595-491A-9B4A-5DED0A896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Observa</a:t>
            </a:r>
            <a:r>
              <a:rPr lang="ro-RO" dirty="0"/>
              <a:t>rea</a:t>
            </a:r>
            <a:r>
              <a:rPr lang="en-GB" dirty="0"/>
              <a:t>: </a:t>
            </a:r>
            <a:r>
              <a:rPr lang="en-GB" dirty="0" err="1"/>
              <a:t>identif</a:t>
            </a:r>
            <a:r>
              <a:rPr lang="ro-RO" dirty="0" err="1"/>
              <a:t>icarea</a:t>
            </a:r>
            <a:r>
              <a:rPr lang="en-GB" dirty="0"/>
              <a:t>, </a:t>
            </a:r>
            <a:r>
              <a:rPr lang="ro-RO" dirty="0"/>
              <a:t>numărarea</a:t>
            </a:r>
            <a:r>
              <a:rPr lang="en-GB" dirty="0"/>
              <a:t>, </a:t>
            </a:r>
            <a:r>
              <a:rPr lang="ro-RO" dirty="0"/>
              <a:t>cântărirea</a:t>
            </a:r>
            <a:r>
              <a:rPr lang="en-GB" dirty="0"/>
              <a:t>, m</a:t>
            </a:r>
            <a:r>
              <a:rPr lang="ro-RO" dirty="0"/>
              <a:t>ăsurarea</a:t>
            </a:r>
            <a:r>
              <a:rPr lang="en-GB" dirty="0"/>
              <a:t>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Descri</a:t>
            </a:r>
            <a:r>
              <a:rPr lang="ro-RO" dirty="0"/>
              <a:t>erea și raportarea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 err="1"/>
              <a:t>Fo</a:t>
            </a:r>
            <a:r>
              <a:rPr lang="en-GB" dirty="0" err="1"/>
              <a:t>togra</a:t>
            </a:r>
            <a:r>
              <a:rPr lang="ro-RO" dirty="0"/>
              <a:t>fierea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Localizarea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Colectarea de mostre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434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4D9AD-DA42-4EB6-BD8A-30F9A0F66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ro-RO" dirty="0"/>
              <a:t>a</a:t>
            </a:r>
            <a:r>
              <a:rPr lang="en-GB" dirty="0"/>
              <a:t>port</a:t>
            </a:r>
            <a:r>
              <a:rPr lang="ro-RO" dirty="0" err="1"/>
              <a:t>area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0D57C-31DC-4C8F-A64A-B209B521E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17726"/>
            <a:ext cx="8229600" cy="2198688"/>
          </a:xfrm>
        </p:spPr>
        <p:txBody>
          <a:bodyPr/>
          <a:lstStyle/>
          <a:p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Cum ajung datele dumneavoastră la comunitatea științifică?</a:t>
            </a:r>
          </a:p>
          <a:p>
            <a:r>
              <a:rPr lang="en-GB" dirty="0" err="1"/>
              <a:t>Aplica</a:t>
            </a:r>
            <a:r>
              <a:rPr lang="ro-RO" dirty="0"/>
              <a:t>ții</a:t>
            </a:r>
            <a:r>
              <a:rPr lang="en-GB" dirty="0"/>
              <a:t> </a:t>
            </a:r>
            <a:r>
              <a:rPr lang="ro-RO" dirty="0"/>
              <a:t>pentru dispozitive mobile și platforme de </a:t>
            </a:r>
            <a:r>
              <a:rPr lang="en-GB" dirty="0"/>
              <a:t>internet</a:t>
            </a:r>
          </a:p>
          <a:p>
            <a:endParaRPr lang="en-GB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65421D3F-64CF-48DE-8669-DD0F87E3C5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4601642"/>
              </p:ext>
            </p:extLst>
          </p:nvPr>
        </p:nvGraphicFramePr>
        <p:xfrm>
          <a:off x="468313" y="4191000"/>
          <a:ext cx="8142287" cy="2389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7098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858BC-611D-45ED-86FE-32CFDA62A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Marine </a:t>
            </a:r>
            <a:r>
              <a:rPr lang="en-GB" dirty="0" err="1"/>
              <a:t>LitterWatch</a:t>
            </a:r>
            <a:br>
              <a:rPr lang="en-GB" dirty="0"/>
            </a:br>
            <a:r>
              <a:rPr lang="ro-RO" dirty="0"/>
              <a:t>Un sistem al ştiinței cetățeanului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23F6F-5B14-4EBC-99A5-FD18D7B93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Ce reprezintă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r>
              <a:rPr lang="ro-RO" dirty="0"/>
              <a:t>Aplicația mobilă a Agenției </a:t>
            </a:r>
            <a:r>
              <a:rPr lang="en-GB" dirty="0"/>
              <a:t>Europe</a:t>
            </a:r>
            <a:r>
              <a:rPr lang="ro-RO" dirty="0"/>
              <a:t>ne de Mediu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2050" name="Picture 2" descr="people collecting marine litter">
            <a:extLst>
              <a:ext uri="{FF2B5EF4-FFF2-40B4-BE49-F238E27FC236}">
                <a16:creationId xmlns:a16="http://schemas.microsoft.com/office/drawing/2014/main" id="{A25134C3-F1E0-47D9-90E4-FD997EA6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3" y="3962400"/>
            <a:ext cx="8770847" cy="266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39C0F1-8DE5-4857-BB0E-061BACEADC76}"/>
              </a:ext>
            </a:extLst>
          </p:cNvPr>
          <p:cNvSpPr txBox="1"/>
          <p:nvPr/>
        </p:nvSpPr>
        <p:spPr>
          <a:xfrm>
            <a:off x="6242844" y="4114800"/>
            <a:ext cx="259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 mil</a:t>
            </a:r>
            <a:r>
              <a:rPr lang="ro-RO" sz="32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ioane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ro-RO" sz="2400" dirty="0">
                <a:latin typeface="+mn-lt"/>
              </a:rPr>
              <a:t>deșeuri </a:t>
            </a:r>
            <a:r>
              <a:rPr lang="en-US" sz="2400" dirty="0">
                <a:latin typeface="+mn-lt"/>
              </a:rPr>
              <a:t>col</a:t>
            </a:r>
            <a:r>
              <a:rPr lang="ro-RO" sz="2400" dirty="0" err="1">
                <a:latin typeface="+mn-lt"/>
              </a:rPr>
              <a:t>ectate</a:t>
            </a:r>
            <a:endParaRPr lang="en-US" sz="2400" dirty="0">
              <a:latin typeface="+mn-lt"/>
            </a:endParaRPr>
          </a:p>
          <a:p>
            <a:endParaRPr lang="en-US" sz="2400" dirty="0">
              <a:latin typeface="+mn-lt"/>
            </a:endParaRPr>
          </a:p>
          <a:p>
            <a:r>
              <a:rPr lang="ro-RO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peste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3000</a:t>
            </a:r>
          </a:p>
          <a:p>
            <a:r>
              <a:rPr lang="ro-RO" sz="2400" dirty="0">
                <a:latin typeface="+mn-lt"/>
              </a:rPr>
              <a:t>de igienizări de plajă</a:t>
            </a:r>
            <a:endParaRPr lang="en-GB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1736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3D64C-9669-47E9-8894-CFE25448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/>
              <a:t>Cum funcționează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019AC-49AA-417D-B8C3-036AFC860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err="1"/>
              <a:t>Instal</a:t>
            </a:r>
            <a:r>
              <a:rPr lang="ro-RO" sz="2800" dirty="0" err="1"/>
              <a:t>ează</a:t>
            </a:r>
            <a:r>
              <a:rPr lang="en-GB" sz="2800" dirty="0"/>
              <a:t> </a:t>
            </a:r>
            <a:r>
              <a:rPr lang="ro-RO" sz="2800" dirty="0"/>
              <a:t>aplicația</a:t>
            </a:r>
            <a:endParaRPr lang="en-GB" sz="2800" dirty="0"/>
          </a:p>
          <a:p>
            <a:pPr marL="514350" indent="-514350">
              <a:buFont typeface="+mj-lt"/>
              <a:buAutoNum type="arabicPeriod"/>
            </a:pPr>
            <a:r>
              <a:rPr lang="ro-RO" sz="2800" dirty="0"/>
              <a:t>Înregistrează-te și alătură-te unei comunități</a:t>
            </a:r>
          </a:p>
          <a:p>
            <a:pPr marL="514350" indent="-514350">
              <a:buFont typeface="+mj-lt"/>
              <a:buAutoNum type="arabicPeriod"/>
            </a:pPr>
            <a:r>
              <a:rPr lang="ro-RO" sz="2800" dirty="0"/>
              <a:t>Alege plaja</a:t>
            </a:r>
            <a:endParaRPr lang="en-GB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 err="1"/>
              <a:t>Cre</a:t>
            </a:r>
            <a:r>
              <a:rPr lang="ro-RO" sz="2800" dirty="0" err="1"/>
              <a:t>ează</a:t>
            </a:r>
            <a:r>
              <a:rPr lang="en-GB" sz="2800" dirty="0"/>
              <a:t> even</a:t>
            </a:r>
            <a:r>
              <a:rPr lang="ro-RO" sz="2800" dirty="0" err="1"/>
              <a:t>imen</a:t>
            </a:r>
            <a:r>
              <a:rPr lang="en-GB" sz="2800" dirty="0"/>
              <a:t>t</a:t>
            </a:r>
            <a:r>
              <a:rPr lang="ro-RO" sz="2800" dirty="0" err="1"/>
              <a:t>ul</a:t>
            </a:r>
            <a:r>
              <a:rPr lang="en-GB" sz="2800" dirty="0"/>
              <a:t>: monitor</a:t>
            </a:r>
            <a:r>
              <a:rPr lang="ro-RO" sz="2800" dirty="0" err="1"/>
              <a:t>izare</a:t>
            </a:r>
            <a:r>
              <a:rPr lang="en-GB" sz="2800" dirty="0"/>
              <a:t> </a:t>
            </a:r>
            <a:r>
              <a:rPr lang="ro-RO" sz="2800" dirty="0"/>
              <a:t>sau igienizare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Implement</a:t>
            </a:r>
            <a:r>
              <a:rPr lang="ro-RO" sz="2800" dirty="0" err="1"/>
              <a:t>ează</a:t>
            </a:r>
            <a:r>
              <a:rPr lang="en-GB" sz="2800" dirty="0"/>
              <a:t> </a:t>
            </a:r>
            <a:r>
              <a:rPr lang="ro-RO" sz="2800" dirty="0"/>
              <a:t>evenimentul și realizează cercetarea pe hârtie sau direct pe dispozitivul mobil </a:t>
            </a:r>
            <a:endParaRPr lang="en-GB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R</a:t>
            </a:r>
            <a:r>
              <a:rPr lang="ro-RO" sz="2800" dirty="0"/>
              <a:t>aportează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35942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3AD5-43E4-472C-92DA-33859B034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De la în</a:t>
            </a:r>
            <a:r>
              <a:rPr lang="en-US" dirty="0" err="1"/>
              <a:t>registr</a:t>
            </a:r>
            <a:r>
              <a:rPr lang="ro-RO" dirty="0"/>
              <a:t>are</a:t>
            </a:r>
            <a:r>
              <a:rPr lang="en-US" dirty="0"/>
              <a:t> </a:t>
            </a:r>
            <a:r>
              <a:rPr lang="ro-RO" dirty="0"/>
              <a:t>la</a:t>
            </a:r>
            <a:r>
              <a:rPr lang="en-US" dirty="0"/>
              <a:t> </a:t>
            </a:r>
            <a:r>
              <a:rPr lang="en-US" dirty="0" err="1"/>
              <a:t>informa</a:t>
            </a:r>
            <a:r>
              <a:rPr lang="ro-RO" dirty="0"/>
              <a:t>ție</a:t>
            </a:r>
            <a:endParaRPr lang="en-GB" dirty="0"/>
          </a:p>
        </p:txBody>
      </p:sp>
      <p:pic>
        <p:nvPicPr>
          <p:cNvPr id="1026" name="Picture 2" descr="Marine LitterWatch approach">
            <a:extLst>
              <a:ext uri="{FF2B5EF4-FFF2-40B4-BE49-F238E27FC236}">
                <a16:creationId xmlns:a16="http://schemas.microsoft.com/office/drawing/2014/main" id="{3FEF2AEE-027E-4B6F-8E37-BE5A9DFE0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895600"/>
            <a:ext cx="812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47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81848-9C02-4A4E-8021-4D4AB478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Extra</a:t>
            </a:r>
            <a:r>
              <a:rPr lang="ro-RO" dirty="0" err="1"/>
              <a:t>gerea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ro-RO" dirty="0" err="1"/>
              <a:t>elor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7CC6C-DB49-49CF-A087-398A2C201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Verifică</a:t>
            </a:r>
            <a:r>
              <a:rPr lang="en-GB" dirty="0"/>
              <a:t> da</a:t>
            </a:r>
            <a:r>
              <a:rPr lang="ro-RO" dirty="0" err="1"/>
              <a:t>tele</a:t>
            </a:r>
            <a:r>
              <a:rPr lang="ro-RO" dirty="0"/>
              <a:t> din </a:t>
            </a:r>
            <a:r>
              <a:rPr lang="en-GB" dirty="0"/>
              <a:t>com</a:t>
            </a:r>
            <a:r>
              <a:rPr lang="ro-RO" dirty="0"/>
              <a:t>unitatea ta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Verifică datele pentru o anumită </a:t>
            </a:r>
            <a:r>
              <a:rPr lang="en-GB" dirty="0" err="1"/>
              <a:t>perio</a:t>
            </a:r>
            <a:r>
              <a:rPr lang="ro-RO" dirty="0"/>
              <a:t>a</a:t>
            </a:r>
            <a:r>
              <a:rPr lang="en-GB" dirty="0"/>
              <a:t>d</a:t>
            </a:r>
            <a:r>
              <a:rPr lang="ro-RO" dirty="0"/>
              <a:t>ă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dirty="0"/>
              <a:t>Descarcă datele dintr-o arie geografică și pentru o perioadă dată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Observ</a:t>
            </a:r>
            <a:r>
              <a:rPr lang="ro-RO" dirty="0"/>
              <a:t>ă rezultatele pe termen scurt și lung</a:t>
            </a:r>
            <a:r>
              <a:rPr lang="en-GB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Pre</a:t>
            </a:r>
            <a:r>
              <a:rPr lang="ro-RO" dirty="0"/>
              <a:t>gătește propriul raport sau analizele tale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150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A2D5B-D45E-493D-ACFE-01D1757F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Credibilitatea rezultatelor Științei Cetățenești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C8273-9966-4A17-8A5A-8894F87E6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Cât de credibilă este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o-RO" dirty="0">
                <a:solidFill>
                  <a:schemeClr val="accent1">
                    <a:lumMod val="50000"/>
                  </a:schemeClr>
                </a:solidFill>
              </a:rPr>
              <a:t>Știința Cetățeanului în comparație cu cercetarea științifică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r>
              <a:rPr lang="ro-RO" b="1" dirty="0"/>
              <a:t>Calitatea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ro-RO" dirty="0"/>
              <a:t>Atunci când este bine pregătită și implementată rezultatele sunt la nivel științific </a:t>
            </a:r>
            <a:endParaRPr lang="en-GB" dirty="0"/>
          </a:p>
          <a:p>
            <a:r>
              <a:rPr lang="ro-RO" b="1" dirty="0"/>
              <a:t>Dimensiunea</a:t>
            </a:r>
            <a:r>
              <a:rPr lang="en-GB" b="1" dirty="0"/>
              <a:t>:</a:t>
            </a:r>
            <a:r>
              <a:rPr lang="ro-RO" b="1" dirty="0"/>
              <a:t> </a:t>
            </a:r>
            <a:r>
              <a:rPr lang="ro-RO" dirty="0"/>
              <a:t>Un număr suficient de observatori voluntari poate aduce o contribuție de valoare științei, respectiv pentru înțelegerea proceselor și a schimbării mediului înconjurător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1977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0ABB-B99F-4C3B-B6CF-FA6DDC4D9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455F3-492F-47FD-A4CF-A6A5B1259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o-RO" dirty="0"/>
              <a:t>Programul Operațional Comun</a:t>
            </a:r>
            <a:r>
              <a:rPr lang="en-GB" dirty="0"/>
              <a:t> B</a:t>
            </a:r>
            <a:r>
              <a:rPr lang="ro-RO" dirty="0"/>
              <a:t>azinul Mării Negre</a:t>
            </a:r>
            <a:r>
              <a:rPr lang="en-GB" dirty="0"/>
              <a:t> 2014–2020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o-RO" dirty="0"/>
              <a:t>Această publicație</a:t>
            </a:r>
            <a:r>
              <a:rPr lang="en-GB" dirty="0"/>
              <a:t> </a:t>
            </a:r>
            <a:r>
              <a:rPr lang="ro-RO" dirty="0"/>
              <a:t>este editată de</a:t>
            </a:r>
            <a:r>
              <a:rPr lang="en-GB" dirty="0"/>
              <a:t> Black Sea NGO Network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GB" dirty="0"/>
              <a:t>Varna, </a:t>
            </a:r>
            <a:r>
              <a:rPr lang="ro-RO"/>
              <a:t>Octombrie</a:t>
            </a:r>
            <a:r>
              <a:rPr lang="en-GB" dirty="0"/>
              <a:t> 2020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o-RO" dirty="0"/>
              <a:t>Programul Operațional Comun </a:t>
            </a:r>
            <a:r>
              <a:rPr lang="en-GB" dirty="0"/>
              <a:t>B</a:t>
            </a:r>
            <a:r>
              <a:rPr lang="ro-RO" dirty="0"/>
              <a:t>azinul Mării Negre</a:t>
            </a:r>
            <a:r>
              <a:rPr lang="en-GB" dirty="0"/>
              <a:t> 2014–2020 </a:t>
            </a:r>
            <a:r>
              <a:rPr lang="ro-RO" dirty="0"/>
              <a:t>este</a:t>
            </a:r>
            <a:r>
              <a:rPr lang="en-GB" dirty="0"/>
              <a:t> co-</a:t>
            </a:r>
            <a:r>
              <a:rPr lang="en-GB" dirty="0" err="1"/>
              <a:t>finan</a:t>
            </a:r>
            <a:r>
              <a:rPr lang="ro-RO" dirty="0"/>
              <a:t>țat</a:t>
            </a:r>
            <a:r>
              <a:rPr lang="en-GB" dirty="0"/>
              <a:t> </a:t>
            </a:r>
            <a:r>
              <a:rPr lang="ro-RO" dirty="0"/>
              <a:t>de</a:t>
            </a:r>
            <a:r>
              <a:rPr lang="en-GB" dirty="0"/>
              <a:t> </a:t>
            </a:r>
            <a:r>
              <a:rPr lang="ro-RO" dirty="0"/>
              <a:t>Uniunea Europeană</a:t>
            </a:r>
            <a:r>
              <a:rPr lang="en-GB" dirty="0"/>
              <a:t> </a:t>
            </a:r>
            <a:r>
              <a:rPr lang="ro-RO" dirty="0"/>
              <a:t>prin</a:t>
            </a:r>
            <a:r>
              <a:rPr lang="en-GB" dirty="0"/>
              <a:t> </a:t>
            </a:r>
            <a:r>
              <a:rPr lang="ro-RO" dirty="0"/>
              <a:t>ENI (European Neighbourhood Instrument) și de către</a:t>
            </a:r>
            <a:r>
              <a:rPr lang="en-GB" dirty="0"/>
              <a:t> </a:t>
            </a:r>
            <a:r>
              <a:rPr lang="ro-RO" dirty="0"/>
              <a:t>țările participante</a:t>
            </a:r>
            <a:r>
              <a:rPr lang="en-GB" dirty="0"/>
              <a:t>: Armenia, Bulgaria, Georgia, </a:t>
            </a:r>
            <a:r>
              <a:rPr lang="en-GB" dirty="0" err="1"/>
              <a:t>Gre</a:t>
            </a:r>
            <a:r>
              <a:rPr lang="ro-RO" dirty="0"/>
              <a:t>cia</a:t>
            </a:r>
            <a:r>
              <a:rPr lang="en-GB" dirty="0"/>
              <a:t>, Republic</a:t>
            </a:r>
            <a:r>
              <a:rPr lang="ro-RO" dirty="0"/>
              <a:t>a</a:t>
            </a:r>
            <a:r>
              <a:rPr lang="en-GB" dirty="0"/>
              <a:t> Moldova, Rom</a:t>
            </a:r>
            <a:r>
              <a:rPr lang="ro-RO" dirty="0"/>
              <a:t>ân</a:t>
            </a:r>
            <a:r>
              <a:rPr lang="en-GB" dirty="0" err="1"/>
              <a:t>ia</a:t>
            </a:r>
            <a:r>
              <a:rPr lang="en-GB" dirty="0"/>
              <a:t>, Tur</a:t>
            </a:r>
            <a:r>
              <a:rPr lang="ro-RO" dirty="0"/>
              <a:t>cia</a:t>
            </a:r>
            <a:r>
              <a:rPr lang="en-GB" dirty="0"/>
              <a:t> </a:t>
            </a:r>
            <a:r>
              <a:rPr lang="ro-RO" dirty="0"/>
              <a:t>și</a:t>
            </a:r>
            <a:r>
              <a:rPr lang="en-GB" dirty="0"/>
              <a:t> U</a:t>
            </a:r>
            <a:r>
              <a:rPr lang="ro-RO" dirty="0"/>
              <a:t>craina.</a:t>
            </a:r>
            <a:endParaRPr lang="en-GB" dirty="0"/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o-RO" dirty="0"/>
              <a:t>Această publicație a fost produsă</a:t>
            </a:r>
            <a:r>
              <a:rPr lang="en-GB" dirty="0"/>
              <a:t> </a:t>
            </a:r>
            <a:r>
              <a:rPr lang="ro-RO" dirty="0"/>
              <a:t>cu ajutorul financiar al Uniunii Europene</a:t>
            </a:r>
            <a:r>
              <a:rPr lang="en-GB" dirty="0"/>
              <a:t>. </a:t>
            </a:r>
            <a:r>
              <a:rPr lang="ro-RO" dirty="0"/>
              <a:t>Conținutul acestei publicații</a:t>
            </a:r>
            <a:r>
              <a:rPr lang="en-GB" dirty="0"/>
              <a:t> </a:t>
            </a:r>
            <a:r>
              <a:rPr lang="ro-RO" dirty="0"/>
              <a:t>este responsabilitatea </a:t>
            </a:r>
            <a:r>
              <a:rPr lang="en-GB" dirty="0"/>
              <a:t>Black Sea NGO Network </a:t>
            </a:r>
            <a:r>
              <a:rPr lang="ro-RO" dirty="0"/>
              <a:t>și nu reprezintă în mos necesar poziţia Uniunii Europene.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643712"/>
      </p:ext>
    </p:extLst>
  </p:cSld>
  <p:clrMapOvr>
    <a:masterClrMapping/>
  </p:clrMapOvr>
</p:sld>
</file>

<file path=ppt/theme/theme1.xml><?xml version="1.0" encoding="utf-8"?>
<a:theme xmlns:a="http://schemas.openxmlformats.org/drawingml/2006/main" name="InterTrails_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Marliter Presentaion template</Template>
  <TotalTime>1166</TotalTime>
  <Words>677</Words>
  <Application>Microsoft Office PowerPoint</Application>
  <PresentationFormat>On-screen Show (4:3)</PresentationFormat>
  <Paragraphs>94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InterTrails_template</vt:lpstr>
      <vt:lpstr>Știința Cetățeanului</vt:lpstr>
      <vt:lpstr>Ce este știința cetățeanului ?</vt:lpstr>
      <vt:lpstr>Obiectiv</vt:lpstr>
      <vt:lpstr>Nivelul de implicare</vt:lpstr>
      <vt:lpstr>Știința cetățeanului în domeniul mediului înconjurător</vt:lpstr>
      <vt:lpstr>Portaluri pentru ştiința cetăţeanului</vt:lpstr>
      <vt:lpstr>Este necesară instruirea?</vt:lpstr>
      <vt:lpstr>Metodologie</vt:lpstr>
      <vt:lpstr>Raportarea</vt:lpstr>
      <vt:lpstr>Marine LitterWatch Un sistem al ştiinței cetățeanului </vt:lpstr>
      <vt:lpstr>Cum funcționează?</vt:lpstr>
      <vt:lpstr>De la înregistrare la informație</vt:lpstr>
      <vt:lpstr>Extragerea datelor</vt:lpstr>
      <vt:lpstr>Credibilitatea rezultatelor Științei Cetățenești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Citizen science</dc:title>
  <dc:creator>Aleksandar Shivarov</dc:creator>
  <cp:lastModifiedBy>ONG MareNostrum</cp:lastModifiedBy>
  <cp:revision>62</cp:revision>
  <dcterms:created xsi:type="dcterms:W3CDTF">2020-12-16T22:25:49Z</dcterms:created>
  <dcterms:modified xsi:type="dcterms:W3CDTF">2021-03-24T14:18:36Z</dcterms:modified>
</cp:coreProperties>
</file>